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4" r:id="rId8"/>
    <p:sldId id="265" r:id="rId9"/>
    <p:sldId id="262" r:id="rId10"/>
    <p:sldId id="267" r:id="rId11"/>
    <p:sldId id="266" r:id="rId12"/>
    <p:sldId id="263"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33" autoAdjust="0"/>
  </p:normalViewPr>
  <p:slideViewPr>
    <p:cSldViewPr snapToGrid="0">
      <p:cViewPr>
        <p:scale>
          <a:sx n="66" d="100"/>
          <a:sy n="66" d="100"/>
        </p:scale>
        <p:origin x="160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3C8AB-9327-4E60-B24F-ADD1A519A5FC}" type="datetimeFigureOut">
              <a:rPr lang="en-ZA" smtClean="0"/>
              <a:t>2024/03/02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A1E4B-FC5C-493B-AA8F-5FDC2D649D2B}" type="slidenum">
              <a:rPr lang="en-ZA" smtClean="0"/>
              <a:t>‹#›</a:t>
            </a:fld>
            <a:endParaRPr lang="en-ZA"/>
          </a:p>
        </p:txBody>
      </p:sp>
    </p:spTree>
    <p:extLst>
      <p:ext uri="{BB962C8B-B14F-4D97-AF65-F5344CB8AC3E}">
        <p14:creationId xmlns:p14="http://schemas.microsoft.com/office/powerpoint/2010/main" val="102816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Assimilation</a:t>
            </a:r>
            <a:r>
              <a:rPr lang="en-GB" dirty="0"/>
              <a:t>:</a:t>
            </a:r>
            <a:r>
              <a:rPr lang="en-ZA" dirty="0"/>
              <a:t>“amounts both to identifying and prioritizing needs and problems on one hand, and to searching the organization’s environment to locate innovations of potential usefulness to meet the organization’s problems” (Rogers 1995, p. 391). The degree to which an innovation ﬁts the problem to be solved will inﬂuence the decision to adopt the innovation.</a:t>
            </a:r>
          </a:p>
          <a:p>
            <a:endParaRPr lang="en-ZA" dirty="0"/>
          </a:p>
          <a:p>
            <a:r>
              <a:rPr lang="en-ZA" b="1" dirty="0"/>
              <a:t>Infusion:</a:t>
            </a:r>
            <a:r>
              <a:rPr lang="en-ZA" dirty="0"/>
              <a:t> </a:t>
            </a:r>
            <a:r>
              <a:rPr lang="en-ZA" b="0" i="0" dirty="0">
                <a:solidFill>
                  <a:srgbClr val="1F1F1F"/>
                </a:solidFill>
                <a:effectLst/>
                <a:latin typeface="ElsevierGulliver"/>
              </a:rPr>
              <a:t>the extent to which the full potential of the innovation has been embedded within an organization's operational or managerial work systems (</a:t>
            </a:r>
            <a:r>
              <a:rPr lang="en-ZA" b="0" i="0" dirty="0" err="1">
                <a:solidFill>
                  <a:srgbClr val="1F1F1F"/>
                </a:solidFill>
                <a:effectLst/>
                <a:latin typeface="ElsevierGulliver"/>
              </a:rPr>
              <a:t>Zmud</a:t>
            </a:r>
            <a:r>
              <a:rPr lang="en-ZA" b="0" i="0" dirty="0">
                <a:solidFill>
                  <a:srgbClr val="1F1F1F"/>
                </a:solidFill>
                <a:effectLst/>
                <a:latin typeface="ElsevierGulliver"/>
              </a:rPr>
              <a:t> &amp; Apple, 1992).</a:t>
            </a:r>
            <a:endParaRPr lang="en-ZA" dirty="0"/>
          </a:p>
        </p:txBody>
      </p:sp>
      <p:sp>
        <p:nvSpPr>
          <p:cNvPr id="4" name="Slide Number Placeholder 3"/>
          <p:cNvSpPr>
            <a:spLocks noGrp="1"/>
          </p:cNvSpPr>
          <p:nvPr>
            <p:ph type="sldNum" sz="quarter" idx="5"/>
          </p:nvPr>
        </p:nvSpPr>
        <p:spPr/>
        <p:txBody>
          <a:bodyPr/>
          <a:lstStyle/>
          <a:p>
            <a:fld id="{E3EA1E4B-FC5C-493B-AA8F-5FDC2D649D2B}" type="slidenum">
              <a:rPr lang="en-ZA" smtClean="0"/>
              <a:t>3</a:t>
            </a:fld>
            <a:endParaRPr lang="en-ZA"/>
          </a:p>
        </p:txBody>
      </p:sp>
    </p:spTree>
    <p:extLst>
      <p:ext uri="{BB962C8B-B14F-4D97-AF65-F5344CB8AC3E}">
        <p14:creationId xmlns:p14="http://schemas.microsoft.com/office/powerpoint/2010/main" val="347127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A445-4B5D-43ED-80AF-D00434F75F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7703F26-8941-2F3C-EB93-BAFDDA015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1DE07EC-5400-0D57-92B9-0C832F38725F}"/>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5" name="Footer Placeholder 4">
            <a:extLst>
              <a:ext uri="{FF2B5EF4-FFF2-40B4-BE49-F238E27FC236}">
                <a16:creationId xmlns:a16="http://schemas.microsoft.com/office/drawing/2014/main" id="{638C42CD-4458-8A1E-278B-FDB128A3DD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4F2583-D564-3292-946A-A407F994B62F}"/>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192558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B715-DC9B-2D32-E9AA-EC3C7D086EE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BE8179F-2E6B-D857-FF3D-D7E2FC9CE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A0FC829-76C5-4DAB-47E2-07CC090D52A3}"/>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5" name="Footer Placeholder 4">
            <a:extLst>
              <a:ext uri="{FF2B5EF4-FFF2-40B4-BE49-F238E27FC236}">
                <a16:creationId xmlns:a16="http://schemas.microsoft.com/office/drawing/2014/main" id="{1280215C-7BAE-F7AA-6552-DDCE7B22B14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42C7627-4D5F-3965-3E4F-F94D5255BC6B}"/>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255783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B7213-FF9A-3599-824E-04F81A30A2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846CF1-D94C-B28C-6892-A53216F33D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4863985-BE6F-6B43-1BDC-4BD6D267388F}"/>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5" name="Footer Placeholder 4">
            <a:extLst>
              <a:ext uri="{FF2B5EF4-FFF2-40B4-BE49-F238E27FC236}">
                <a16:creationId xmlns:a16="http://schemas.microsoft.com/office/drawing/2014/main" id="{B1974242-D4C9-2572-C384-8CC436DA525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AAA35A7-FF10-F56F-29DD-66932EA99A44}"/>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134648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59D7-D54F-3BE2-F8C3-29CDA837525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A418A86-F11C-EF9B-FD45-F76AC2ACA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F0AD016-85D8-0301-3CC8-65BB85F7E858}"/>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5" name="Footer Placeholder 4">
            <a:extLst>
              <a:ext uri="{FF2B5EF4-FFF2-40B4-BE49-F238E27FC236}">
                <a16:creationId xmlns:a16="http://schemas.microsoft.com/office/drawing/2014/main" id="{98DC5E58-8EA5-6EB4-39B5-6CD08190142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8DDBE09-6071-082D-5CFE-7AB3EBFF6072}"/>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132361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AD46-F699-E535-94C4-6D4EE6D80A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4F126ED-C08D-3878-1A3D-EE8246073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9387D-A033-43C4-11E0-2B196C216AA4}"/>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5" name="Footer Placeholder 4">
            <a:extLst>
              <a:ext uri="{FF2B5EF4-FFF2-40B4-BE49-F238E27FC236}">
                <a16:creationId xmlns:a16="http://schemas.microsoft.com/office/drawing/2014/main" id="{FA137B37-8F67-429A-C61E-0F4EA00F8BC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C7FAD8A-975D-D3AE-E422-028684400DE7}"/>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290387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90A7-6E50-8957-0A40-9D9BC818482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9CD4CC-42ED-63FD-CEB7-580E351D3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B91CB0C-8D15-DEF6-CF82-598A00A1F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CA230C5-E115-BC48-0DBF-2BC247FCC1F0}"/>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6" name="Footer Placeholder 5">
            <a:extLst>
              <a:ext uri="{FF2B5EF4-FFF2-40B4-BE49-F238E27FC236}">
                <a16:creationId xmlns:a16="http://schemas.microsoft.com/office/drawing/2014/main" id="{BE5F9CCE-C517-0870-182E-F98CC0F4DAF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0052D77-5522-96F3-44B3-FD15DA06DAF7}"/>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150551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F5EE-1EEC-DE27-416F-F81E5613BBE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1E4D4F8-D64A-819F-8C12-B2862F214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A4C31-B21E-DD13-CF51-8A211C731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B4DDAF5-20BB-2E4F-2A62-8308C43A3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5AEA4F-3B64-D529-A5CA-7C1ED1009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C7D5243-5CFF-5013-3E17-52E2D146F102}"/>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8" name="Footer Placeholder 7">
            <a:extLst>
              <a:ext uri="{FF2B5EF4-FFF2-40B4-BE49-F238E27FC236}">
                <a16:creationId xmlns:a16="http://schemas.microsoft.com/office/drawing/2014/main" id="{E5E5EE02-ABD9-CC51-A8EF-53FF548EB1B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19B166-580B-15D4-17B8-719A28C368D5}"/>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5837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9667-0B53-7B5E-6638-6B12E0B0C5B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C4EF28D-D560-E96C-2665-5437D7FBDF3C}"/>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4" name="Footer Placeholder 3">
            <a:extLst>
              <a:ext uri="{FF2B5EF4-FFF2-40B4-BE49-F238E27FC236}">
                <a16:creationId xmlns:a16="http://schemas.microsoft.com/office/drawing/2014/main" id="{D4DF8668-232D-087C-C48D-6CC0070837E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0BF92EF9-1417-4B6A-EE83-AACF53B94161}"/>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4335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A0F76F-0FFF-CD17-8470-C5A2C0A00C41}"/>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3" name="Footer Placeholder 2">
            <a:extLst>
              <a:ext uri="{FF2B5EF4-FFF2-40B4-BE49-F238E27FC236}">
                <a16:creationId xmlns:a16="http://schemas.microsoft.com/office/drawing/2014/main" id="{7581B2ED-C915-AB43-8FC6-B810F6EA494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F3D94CB-F98F-DADB-4AFB-75297CB90B41}"/>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412651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70C8-1667-B96E-F4CE-514418E00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897429C-18C3-BDF7-CE12-C54497C108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9A90F2C-4637-BF83-97C8-9D022C175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4CEC8-5A5E-7388-67BE-9F006831CAA5}"/>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6" name="Footer Placeholder 5">
            <a:extLst>
              <a:ext uri="{FF2B5EF4-FFF2-40B4-BE49-F238E27FC236}">
                <a16:creationId xmlns:a16="http://schemas.microsoft.com/office/drawing/2014/main" id="{61967D27-6E8C-E606-9B92-CB3A264921E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F289A9F-5AF6-6413-640A-AE48266A1B79}"/>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147546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43CD-B83B-0413-43BE-6E421F467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5387751-3AE4-FB51-FFD3-6D042D0A4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070C141-9D8F-D8B8-7798-B18724D8B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3EE3A-6574-F227-0CFA-363F00DA3B54}"/>
              </a:ext>
            </a:extLst>
          </p:cNvPr>
          <p:cNvSpPr>
            <a:spLocks noGrp="1"/>
          </p:cNvSpPr>
          <p:nvPr>
            <p:ph type="dt" sz="half" idx="10"/>
          </p:nvPr>
        </p:nvSpPr>
        <p:spPr/>
        <p:txBody>
          <a:bodyPr/>
          <a:lstStyle/>
          <a:p>
            <a:fld id="{2FCD997A-788C-4EBD-89D1-851E88632426}" type="datetimeFigureOut">
              <a:rPr lang="en-ZA" smtClean="0"/>
              <a:t>2024/03/01</a:t>
            </a:fld>
            <a:endParaRPr lang="en-ZA"/>
          </a:p>
        </p:txBody>
      </p:sp>
      <p:sp>
        <p:nvSpPr>
          <p:cNvPr id="6" name="Footer Placeholder 5">
            <a:extLst>
              <a:ext uri="{FF2B5EF4-FFF2-40B4-BE49-F238E27FC236}">
                <a16:creationId xmlns:a16="http://schemas.microsoft.com/office/drawing/2014/main" id="{39EF9DF9-CF98-3F9A-862E-3DF69A8BFF8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A4FBCF9-BF22-771D-70B4-7B34338224BA}"/>
              </a:ext>
            </a:extLst>
          </p:cNvPr>
          <p:cNvSpPr>
            <a:spLocks noGrp="1"/>
          </p:cNvSpPr>
          <p:nvPr>
            <p:ph type="sldNum" sz="quarter" idx="12"/>
          </p:nvPr>
        </p:nvSpPr>
        <p:spPr/>
        <p:txBody>
          <a:bodyPr/>
          <a:lstStyle/>
          <a:p>
            <a:fld id="{8BFD673B-30D2-4475-AB4C-85DB621F3AAF}" type="slidenum">
              <a:rPr lang="en-ZA" smtClean="0"/>
              <a:t>‹#›</a:t>
            </a:fld>
            <a:endParaRPr lang="en-ZA"/>
          </a:p>
        </p:txBody>
      </p:sp>
    </p:spTree>
    <p:extLst>
      <p:ext uri="{BB962C8B-B14F-4D97-AF65-F5344CB8AC3E}">
        <p14:creationId xmlns:p14="http://schemas.microsoft.com/office/powerpoint/2010/main" val="190697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8D09B-EF87-06BA-A24A-C37FDA4C6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8443743-0C23-4F8E-EB3A-2546F013A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0EC7F77-D18B-61BC-3632-C28E756B5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D997A-788C-4EBD-89D1-851E88632426}" type="datetimeFigureOut">
              <a:rPr lang="en-ZA" smtClean="0"/>
              <a:t>2024/03/01</a:t>
            </a:fld>
            <a:endParaRPr lang="en-ZA"/>
          </a:p>
        </p:txBody>
      </p:sp>
      <p:sp>
        <p:nvSpPr>
          <p:cNvPr id="5" name="Footer Placeholder 4">
            <a:extLst>
              <a:ext uri="{FF2B5EF4-FFF2-40B4-BE49-F238E27FC236}">
                <a16:creationId xmlns:a16="http://schemas.microsoft.com/office/drawing/2014/main" id="{289264B8-DC8C-8C56-E814-AB851941A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BB2E7C4-6C73-7737-167E-033EE7B33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D673B-30D2-4475-AB4C-85DB621F3AAF}" type="slidenum">
              <a:rPr lang="en-ZA" smtClean="0"/>
              <a:t>‹#›</a:t>
            </a:fld>
            <a:endParaRPr lang="en-ZA"/>
          </a:p>
        </p:txBody>
      </p:sp>
    </p:spTree>
    <p:extLst>
      <p:ext uri="{BB962C8B-B14F-4D97-AF65-F5344CB8AC3E}">
        <p14:creationId xmlns:p14="http://schemas.microsoft.com/office/powerpoint/2010/main" val="280254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A7733-0E94-A599-3C5B-4AF751D12C3C}"/>
              </a:ext>
            </a:extLst>
          </p:cNvPr>
          <p:cNvSpPr>
            <a:spLocks noGrp="1"/>
          </p:cNvSpPr>
          <p:nvPr>
            <p:ph type="ctrTitle"/>
          </p:nvPr>
        </p:nvSpPr>
        <p:spPr>
          <a:xfrm>
            <a:off x="838200" y="451381"/>
            <a:ext cx="10512552" cy="4066540"/>
          </a:xfrm>
        </p:spPr>
        <p:txBody>
          <a:bodyPr anchor="b">
            <a:normAutofit/>
          </a:bodyPr>
          <a:lstStyle/>
          <a:p>
            <a:r>
              <a:rPr lang="en-GB" sz="6600" dirty="0"/>
              <a:t>Factors affecting the adoption of business intelligence solutions in a public sector organisation</a:t>
            </a:r>
            <a:endParaRPr lang="en-ZA" sz="6600" dirty="0"/>
          </a:p>
        </p:txBody>
      </p:sp>
      <p:sp>
        <p:nvSpPr>
          <p:cNvPr id="3" name="Subtitle 2">
            <a:extLst>
              <a:ext uri="{FF2B5EF4-FFF2-40B4-BE49-F238E27FC236}">
                <a16:creationId xmlns:a16="http://schemas.microsoft.com/office/drawing/2014/main" id="{78D329E3-2EC9-835F-6797-166F3027035D}"/>
              </a:ext>
            </a:extLst>
          </p:cNvPr>
          <p:cNvSpPr>
            <a:spLocks noGrp="1"/>
          </p:cNvSpPr>
          <p:nvPr>
            <p:ph type="subTitle" idx="1"/>
          </p:nvPr>
        </p:nvSpPr>
        <p:spPr>
          <a:xfrm>
            <a:off x="838199" y="4983276"/>
            <a:ext cx="10512552" cy="1126680"/>
          </a:xfrm>
        </p:spPr>
        <p:txBody>
          <a:bodyPr>
            <a:normAutofit/>
          </a:bodyPr>
          <a:lstStyle/>
          <a:p>
            <a:pPr algn="l"/>
            <a:r>
              <a:rPr lang="en-GB" sz="1700"/>
              <a:t>Modiketse Tshehla</a:t>
            </a:r>
          </a:p>
          <a:p>
            <a:pPr algn="l"/>
            <a:r>
              <a:rPr lang="en-GB" sz="1700"/>
              <a:t>The National School of Government</a:t>
            </a:r>
          </a:p>
          <a:p>
            <a:pPr algn="l"/>
            <a:r>
              <a:rPr lang="en-GB" sz="1700"/>
              <a:t>2024 March 05</a:t>
            </a:r>
            <a:endParaRPr lang="en-ZA" sz="1700"/>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65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84BE-2388-C5E4-DB8F-88A6AB560F7D}"/>
              </a:ext>
            </a:extLst>
          </p:cNvPr>
          <p:cNvSpPr>
            <a:spLocks noGrp="1"/>
          </p:cNvSpPr>
          <p:nvPr>
            <p:ph type="title"/>
          </p:nvPr>
        </p:nvSpPr>
        <p:spPr>
          <a:xfrm>
            <a:off x="630936" y="502920"/>
            <a:ext cx="3419856" cy="1463040"/>
          </a:xfrm>
        </p:spPr>
        <p:txBody>
          <a:bodyPr anchor="ctr">
            <a:normAutofit/>
          </a:bodyPr>
          <a:lstStyle/>
          <a:p>
            <a:r>
              <a:rPr lang="en-GB" sz="4800"/>
              <a:t>Key findings, cont.</a:t>
            </a:r>
            <a:endParaRPr lang="en-ZA" sz="4800"/>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570FAC-5653-807B-2605-6E19534ACA69}"/>
              </a:ext>
            </a:extLst>
          </p:cNvPr>
          <p:cNvSpPr>
            <a:spLocks noGrp="1"/>
          </p:cNvSpPr>
          <p:nvPr>
            <p:ph idx="1"/>
          </p:nvPr>
        </p:nvSpPr>
        <p:spPr>
          <a:xfrm>
            <a:off x="4654295" y="502920"/>
            <a:ext cx="6894576" cy="1463040"/>
          </a:xfrm>
        </p:spPr>
        <p:txBody>
          <a:bodyPr anchor="ctr">
            <a:normAutofit/>
          </a:bodyPr>
          <a:lstStyle/>
          <a:p>
            <a:r>
              <a:rPr lang="en-GB" sz="2200" b="1" dirty="0"/>
              <a:t>Organisational context</a:t>
            </a:r>
          </a:p>
          <a:p>
            <a:endParaRPr lang="en-ZA" sz="2200" dirty="0"/>
          </a:p>
        </p:txBody>
      </p:sp>
      <p:pic>
        <p:nvPicPr>
          <p:cNvPr id="5" name="Picture 4" descr="A diagram of a company's company&#10;&#10;Description automatically generated with medium confidence">
            <a:extLst>
              <a:ext uri="{FF2B5EF4-FFF2-40B4-BE49-F238E27FC236}">
                <a16:creationId xmlns:a16="http://schemas.microsoft.com/office/drawing/2014/main" id="{BB197475-3961-F696-DE09-BF33246B23E4}"/>
              </a:ext>
            </a:extLst>
          </p:cNvPr>
          <p:cNvPicPr>
            <a:picLocks noChangeAspect="1"/>
          </p:cNvPicPr>
          <p:nvPr/>
        </p:nvPicPr>
        <p:blipFill>
          <a:blip r:embed="rId2"/>
          <a:stretch>
            <a:fillRect/>
          </a:stretch>
        </p:blipFill>
        <p:spPr>
          <a:xfrm>
            <a:off x="232895" y="2468880"/>
            <a:ext cx="11315977" cy="3886200"/>
          </a:xfrm>
          <a:prstGeom prst="rect">
            <a:avLst/>
          </a:prstGeom>
        </p:spPr>
      </p:pic>
    </p:spTree>
    <p:extLst>
      <p:ext uri="{BB962C8B-B14F-4D97-AF65-F5344CB8AC3E}">
        <p14:creationId xmlns:p14="http://schemas.microsoft.com/office/powerpoint/2010/main" val="199698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98E10-094C-2B51-B7B0-C00CD504F3C5}"/>
              </a:ext>
            </a:extLst>
          </p:cNvPr>
          <p:cNvSpPr>
            <a:spLocks noGrp="1"/>
          </p:cNvSpPr>
          <p:nvPr>
            <p:ph type="title"/>
          </p:nvPr>
        </p:nvSpPr>
        <p:spPr>
          <a:xfrm>
            <a:off x="630936" y="502920"/>
            <a:ext cx="3419856" cy="1463040"/>
          </a:xfrm>
        </p:spPr>
        <p:txBody>
          <a:bodyPr anchor="ctr">
            <a:normAutofit/>
          </a:bodyPr>
          <a:lstStyle/>
          <a:p>
            <a:r>
              <a:rPr lang="en-GB" sz="4800" dirty="0"/>
              <a:t>Key findings, cont.</a:t>
            </a:r>
            <a:endParaRPr lang="en-ZA" sz="4800" dirty="0"/>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C49550-3317-A62C-5C10-3633516EA41E}"/>
              </a:ext>
            </a:extLst>
          </p:cNvPr>
          <p:cNvSpPr>
            <a:spLocks noGrp="1"/>
          </p:cNvSpPr>
          <p:nvPr>
            <p:ph idx="1"/>
          </p:nvPr>
        </p:nvSpPr>
        <p:spPr>
          <a:xfrm>
            <a:off x="4654295" y="502920"/>
            <a:ext cx="6894576" cy="1463040"/>
          </a:xfrm>
        </p:spPr>
        <p:txBody>
          <a:bodyPr anchor="ctr">
            <a:normAutofit/>
          </a:bodyPr>
          <a:lstStyle/>
          <a:p>
            <a:r>
              <a:rPr lang="en-GB" sz="2200" b="1" dirty="0"/>
              <a:t>Environment Context</a:t>
            </a:r>
          </a:p>
          <a:p>
            <a:endParaRPr lang="en-ZA" sz="2200" b="1" dirty="0"/>
          </a:p>
        </p:txBody>
      </p:sp>
      <p:pic>
        <p:nvPicPr>
          <p:cNvPr id="7" name="Picture 6">
            <a:extLst>
              <a:ext uri="{FF2B5EF4-FFF2-40B4-BE49-F238E27FC236}">
                <a16:creationId xmlns:a16="http://schemas.microsoft.com/office/drawing/2014/main" id="{FC989A02-6AD3-7D72-E2C6-AD0CAA43728F}"/>
              </a:ext>
            </a:extLst>
          </p:cNvPr>
          <p:cNvPicPr>
            <a:picLocks noChangeAspect="1"/>
          </p:cNvPicPr>
          <p:nvPr/>
        </p:nvPicPr>
        <p:blipFill>
          <a:blip r:embed="rId2"/>
          <a:stretch>
            <a:fillRect/>
          </a:stretch>
        </p:blipFill>
        <p:spPr>
          <a:xfrm>
            <a:off x="1219324" y="2369976"/>
            <a:ext cx="9529540" cy="3985103"/>
          </a:xfrm>
          <a:prstGeom prst="rect">
            <a:avLst/>
          </a:prstGeom>
        </p:spPr>
      </p:pic>
    </p:spTree>
    <p:extLst>
      <p:ext uri="{BB962C8B-B14F-4D97-AF65-F5344CB8AC3E}">
        <p14:creationId xmlns:p14="http://schemas.microsoft.com/office/powerpoint/2010/main" val="35749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E23F9-B1F8-A7B0-2886-067DEA95B1A9}"/>
              </a:ext>
            </a:extLst>
          </p:cNvPr>
          <p:cNvSpPr>
            <a:spLocks noGrp="1"/>
          </p:cNvSpPr>
          <p:nvPr>
            <p:ph type="title"/>
          </p:nvPr>
        </p:nvSpPr>
        <p:spPr>
          <a:xfrm>
            <a:off x="5297762" y="329184"/>
            <a:ext cx="6251110" cy="1783080"/>
          </a:xfrm>
        </p:spPr>
        <p:txBody>
          <a:bodyPr anchor="b">
            <a:normAutofit/>
          </a:bodyPr>
          <a:lstStyle/>
          <a:p>
            <a:r>
              <a:rPr lang="en-GB" sz="5400" dirty="0"/>
              <a:t>Conclusion </a:t>
            </a:r>
            <a:endParaRPr lang="en-ZA" sz="5400" dirty="0"/>
          </a:p>
        </p:txBody>
      </p:sp>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D5BF66-01BC-2737-5FED-674EA6083771}"/>
              </a:ext>
            </a:extLst>
          </p:cNvPr>
          <p:cNvSpPr>
            <a:spLocks noGrp="1"/>
          </p:cNvSpPr>
          <p:nvPr>
            <p:ph idx="1"/>
          </p:nvPr>
        </p:nvSpPr>
        <p:spPr>
          <a:xfrm>
            <a:off x="5297762" y="2706624"/>
            <a:ext cx="6251110" cy="3483864"/>
          </a:xfrm>
        </p:spPr>
        <p:txBody>
          <a:bodyPr>
            <a:normAutofit/>
          </a:bodyPr>
          <a:lstStyle/>
          <a:p>
            <a:endParaRPr lang="en-GB" sz="2200" dirty="0"/>
          </a:p>
          <a:p>
            <a:r>
              <a:rPr lang="en-GB" dirty="0"/>
              <a:t>Identified factors affect adoption</a:t>
            </a:r>
          </a:p>
          <a:p>
            <a:r>
              <a:rPr lang="en-GB" dirty="0"/>
              <a:t>TOE framework should be considered</a:t>
            </a:r>
          </a:p>
          <a:p>
            <a:endParaRPr lang="en-GB" dirty="0"/>
          </a:p>
          <a:p>
            <a:endParaRPr lang="en-ZA" sz="2200" dirty="0"/>
          </a:p>
        </p:txBody>
      </p:sp>
      <p:pic>
        <p:nvPicPr>
          <p:cNvPr id="8" name="Picture 7" descr="A diagram of a child adoption&#10;&#10;Description automatically generated">
            <a:extLst>
              <a:ext uri="{FF2B5EF4-FFF2-40B4-BE49-F238E27FC236}">
                <a16:creationId xmlns:a16="http://schemas.microsoft.com/office/drawing/2014/main" id="{D94FF658-6BE2-B456-0048-4A1EBEC857C5}"/>
              </a:ext>
            </a:extLst>
          </p:cNvPr>
          <p:cNvPicPr>
            <a:picLocks noChangeAspect="1"/>
          </p:cNvPicPr>
          <p:nvPr/>
        </p:nvPicPr>
        <p:blipFill rotWithShape="1">
          <a:blip r:embed="rId2">
            <a:extLst>
              <a:ext uri="{28A0092B-C50C-407E-A947-70E740481C1C}">
                <a14:useLocalDpi xmlns:a14="http://schemas.microsoft.com/office/drawing/2010/main" val="0"/>
              </a:ext>
            </a:extLst>
          </a:blip>
          <a:srcRect l="21226" r="19940"/>
          <a:stretch/>
        </p:blipFill>
        <p:spPr>
          <a:xfrm>
            <a:off x="-1" y="1130808"/>
            <a:ext cx="5212585" cy="4366260"/>
          </a:xfrm>
          <a:prstGeom prst="rect">
            <a:avLst/>
          </a:prstGeom>
        </p:spPr>
      </p:pic>
    </p:spTree>
    <p:extLst>
      <p:ext uri="{BB962C8B-B14F-4D97-AF65-F5344CB8AC3E}">
        <p14:creationId xmlns:p14="http://schemas.microsoft.com/office/powerpoint/2010/main" val="280807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A04BF-61A1-D8D7-3808-6CBA3397D50D}"/>
              </a:ext>
            </a:extLst>
          </p:cNvPr>
          <p:cNvSpPr>
            <a:spLocks noGrp="1"/>
          </p:cNvSpPr>
          <p:nvPr>
            <p:ph type="title"/>
          </p:nvPr>
        </p:nvSpPr>
        <p:spPr>
          <a:xfrm>
            <a:off x="640080" y="325369"/>
            <a:ext cx="4368602" cy="1956841"/>
          </a:xfrm>
        </p:spPr>
        <p:txBody>
          <a:bodyPr anchor="b">
            <a:normAutofit/>
          </a:bodyPr>
          <a:lstStyle/>
          <a:p>
            <a:r>
              <a:rPr lang="en-GB" sz="5400" dirty="0"/>
              <a:t>Thank you</a:t>
            </a:r>
            <a:endParaRPr lang="en-ZA"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0938CC-2EE2-1FBF-37FE-4FC4EF898EA7}"/>
              </a:ext>
            </a:extLst>
          </p:cNvPr>
          <p:cNvSpPr>
            <a:spLocks noGrp="1"/>
          </p:cNvSpPr>
          <p:nvPr>
            <p:ph idx="1"/>
          </p:nvPr>
        </p:nvSpPr>
        <p:spPr>
          <a:xfrm>
            <a:off x="640080" y="2872899"/>
            <a:ext cx="4243589" cy="3320668"/>
          </a:xfrm>
        </p:spPr>
        <p:txBody>
          <a:bodyPr>
            <a:normAutofit fontScale="92500" lnSpcReduction="20000"/>
          </a:bodyPr>
          <a:lstStyle/>
          <a:p>
            <a:r>
              <a:rPr lang="en-GB" sz="3000" dirty="0"/>
              <a:t>Questions </a:t>
            </a:r>
          </a:p>
          <a:p>
            <a:endParaRPr lang="en-GB" sz="2200" dirty="0"/>
          </a:p>
          <a:p>
            <a:pPr marL="0" indent="0">
              <a:buNone/>
            </a:pPr>
            <a:endParaRPr lang="en-GB" sz="2200" b="1" dirty="0"/>
          </a:p>
          <a:p>
            <a:pPr marL="0" indent="0">
              <a:buNone/>
            </a:pPr>
            <a:endParaRPr lang="en-GB" sz="2200" b="1" dirty="0"/>
          </a:p>
          <a:p>
            <a:pPr marL="0" indent="0">
              <a:buNone/>
            </a:pPr>
            <a:endParaRPr lang="en-GB" sz="2200" b="1" dirty="0"/>
          </a:p>
          <a:p>
            <a:pPr marL="0" indent="0">
              <a:buNone/>
            </a:pPr>
            <a:endParaRPr lang="en-GB" sz="2200" b="1" dirty="0"/>
          </a:p>
          <a:p>
            <a:pPr marL="0" indent="0">
              <a:buNone/>
            </a:pPr>
            <a:r>
              <a:rPr lang="en-GB" sz="2200" b="1" dirty="0"/>
              <a:t>Modiketse Tshehla</a:t>
            </a:r>
          </a:p>
          <a:p>
            <a:pPr marL="0" indent="0">
              <a:buNone/>
            </a:pPr>
            <a:r>
              <a:rPr lang="en-GB" sz="2200" dirty="0"/>
              <a:t>Contact: 0827380105</a:t>
            </a:r>
          </a:p>
          <a:p>
            <a:pPr marL="0" indent="0">
              <a:buNone/>
            </a:pPr>
            <a:r>
              <a:rPr lang="en-GB" sz="2200" dirty="0"/>
              <a:t>Email: modzan@modiketse.co.za</a:t>
            </a:r>
            <a:endParaRPr lang="en-ZA" sz="2200" dirty="0"/>
          </a:p>
        </p:txBody>
      </p:sp>
      <p:pic>
        <p:nvPicPr>
          <p:cNvPr id="5" name="Picture 4" descr="Sticky notes with question marks">
            <a:extLst>
              <a:ext uri="{FF2B5EF4-FFF2-40B4-BE49-F238E27FC236}">
                <a16:creationId xmlns:a16="http://schemas.microsoft.com/office/drawing/2014/main" id="{D7937388-BE84-A883-9985-46F834C67896}"/>
              </a:ext>
            </a:extLst>
          </p:cNvPr>
          <p:cNvPicPr>
            <a:picLocks noChangeAspect="1"/>
          </p:cNvPicPr>
          <p:nvPr/>
        </p:nvPicPr>
        <p:blipFill rotWithShape="1">
          <a:blip r:embed="rId2"/>
          <a:srcRect l="17745" r="1530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981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06A27-1208-5424-7C9D-B914159B9F82}"/>
              </a:ext>
            </a:extLst>
          </p:cNvPr>
          <p:cNvSpPr>
            <a:spLocks noGrp="1"/>
          </p:cNvSpPr>
          <p:nvPr>
            <p:ph type="title"/>
          </p:nvPr>
        </p:nvSpPr>
        <p:spPr>
          <a:xfrm>
            <a:off x="640080" y="325369"/>
            <a:ext cx="4368602" cy="1956841"/>
          </a:xfrm>
        </p:spPr>
        <p:txBody>
          <a:bodyPr anchor="b">
            <a:normAutofit/>
          </a:bodyPr>
          <a:lstStyle/>
          <a:p>
            <a:r>
              <a:rPr lang="en-GB" sz="5400"/>
              <a:t>Outline</a:t>
            </a:r>
            <a:endParaRPr lang="en-ZA"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D55105-6450-BCE9-68A6-4949AD385076}"/>
              </a:ext>
            </a:extLst>
          </p:cNvPr>
          <p:cNvSpPr>
            <a:spLocks noGrp="1"/>
          </p:cNvSpPr>
          <p:nvPr>
            <p:ph idx="1"/>
          </p:nvPr>
        </p:nvSpPr>
        <p:spPr>
          <a:xfrm>
            <a:off x="640080" y="2872899"/>
            <a:ext cx="4243589" cy="3320668"/>
          </a:xfrm>
        </p:spPr>
        <p:txBody>
          <a:bodyPr>
            <a:normAutofit/>
          </a:bodyPr>
          <a:lstStyle/>
          <a:p>
            <a:r>
              <a:rPr lang="en-GB" sz="2000"/>
              <a:t>Concepts</a:t>
            </a:r>
          </a:p>
          <a:p>
            <a:r>
              <a:rPr lang="en-GB" sz="2000"/>
              <a:t>Introduction</a:t>
            </a:r>
          </a:p>
          <a:p>
            <a:r>
              <a:rPr lang="en-GB" sz="2000"/>
              <a:t>Research problem</a:t>
            </a:r>
          </a:p>
          <a:p>
            <a:r>
              <a:rPr lang="en-GB" sz="2000"/>
              <a:t>Methodology</a:t>
            </a:r>
          </a:p>
          <a:p>
            <a:r>
              <a:rPr lang="en-GB" sz="2000"/>
              <a:t>Framework</a:t>
            </a:r>
          </a:p>
          <a:p>
            <a:r>
              <a:rPr lang="en-GB" sz="2000"/>
              <a:t>Sampling</a:t>
            </a:r>
          </a:p>
          <a:p>
            <a:r>
              <a:rPr lang="en-GB" sz="2000"/>
              <a:t>Key findings</a:t>
            </a:r>
          </a:p>
          <a:p>
            <a:r>
              <a:rPr lang="en-GB" sz="2000"/>
              <a:t>Conclusion</a:t>
            </a:r>
          </a:p>
          <a:p>
            <a:endParaRPr lang="en-GB" sz="2000"/>
          </a:p>
          <a:p>
            <a:endParaRPr lang="en-GB" sz="2000"/>
          </a:p>
          <a:p>
            <a:endParaRPr lang="en-ZA" sz="2000"/>
          </a:p>
        </p:txBody>
      </p:sp>
      <p:pic>
        <p:nvPicPr>
          <p:cNvPr id="5" name="Picture 4" descr="Magnifying glass showing decling performance">
            <a:extLst>
              <a:ext uri="{FF2B5EF4-FFF2-40B4-BE49-F238E27FC236}">
                <a16:creationId xmlns:a16="http://schemas.microsoft.com/office/drawing/2014/main" id="{B94B2581-055A-CAC1-32D6-952A22D7A9E8}"/>
              </a:ext>
            </a:extLst>
          </p:cNvPr>
          <p:cNvPicPr>
            <a:picLocks noChangeAspect="1"/>
          </p:cNvPicPr>
          <p:nvPr/>
        </p:nvPicPr>
        <p:blipFill rotWithShape="1">
          <a:blip r:embed="rId2"/>
          <a:srcRect l="1242" r="318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7168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3CEBA-9EBE-92C0-4B07-C653578AC5AC}"/>
              </a:ext>
            </a:extLst>
          </p:cNvPr>
          <p:cNvSpPr>
            <a:spLocks noGrp="1"/>
          </p:cNvSpPr>
          <p:nvPr>
            <p:ph type="title"/>
          </p:nvPr>
        </p:nvSpPr>
        <p:spPr>
          <a:xfrm>
            <a:off x="5297762" y="329184"/>
            <a:ext cx="6251110" cy="1783080"/>
          </a:xfrm>
        </p:spPr>
        <p:txBody>
          <a:bodyPr anchor="b">
            <a:normAutofit/>
          </a:bodyPr>
          <a:lstStyle/>
          <a:p>
            <a:r>
              <a:rPr lang="en-GB" sz="5400" dirty="0"/>
              <a:t>Concepts</a:t>
            </a:r>
            <a:endParaRPr lang="en-ZA" sz="5400" dirty="0"/>
          </a:p>
        </p:txBody>
      </p:sp>
      <p:pic>
        <p:nvPicPr>
          <p:cNvPr id="5" name="Picture 4" descr="Abstract background of data">
            <a:extLst>
              <a:ext uri="{FF2B5EF4-FFF2-40B4-BE49-F238E27FC236}">
                <a16:creationId xmlns:a16="http://schemas.microsoft.com/office/drawing/2014/main" id="{372BF8B9-223A-D5C3-AE93-66792EC6BF32}"/>
              </a:ext>
            </a:extLst>
          </p:cNvPr>
          <p:cNvPicPr>
            <a:picLocks noChangeAspect="1"/>
          </p:cNvPicPr>
          <p:nvPr/>
        </p:nvPicPr>
        <p:blipFill rotWithShape="1">
          <a:blip r:embed="rId3"/>
          <a:srcRect l="26691" r="351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0779A6-1359-E232-51D3-463222215507}"/>
              </a:ext>
            </a:extLst>
          </p:cNvPr>
          <p:cNvSpPr>
            <a:spLocks noGrp="1"/>
          </p:cNvSpPr>
          <p:nvPr>
            <p:ph idx="1"/>
          </p:nvPr>
        </p:nvSpPr>
        <p:spPr>
          <a:xfrm>
            <a:off x="4884420" y="2706624"/>
            <a:ext cx="6664452" cy="3649980"/>
          </a:xfrm>
        </p:spPr>
        <p:txBody>
          <a:bodyPr>
            <a:noAutofit/>
          </a:bodyPr>
          <a:lstStyle/>
          <a:p>
            <a:pPr algn="just"/>
            <a:r>
              <a:rPr lang="en-GB" sz="2000" b="1" dirty="0"/>
              <a:t>Assimilation</a:t>
            </a:r>
            <a:r>
              <a:rPr lang="en-GB" sz="2000" dirty="0"/>
              <a:t>: awareness and evaluation of the innovation.</a:t>
            </a:r>
          </a:p>
          <a:p>
            <a:pPr algn="just"/>
            <a:r>
              <a:rPr lang="en-GB" sz="2000" b="1" dirty="0"/>
              <a:t>Adoption</a:t>
            </a:r>
            <a:r>
              <a:rPr lang="en-GB" sz="2000" dirty="0"/>
              <a:t>: acceptance of a new innovation on an individual or organisation level.</a:t>
            </a:r>
          </a:p>
          <a:p>
            <a:pPr algn="just"/>
            <a:r>
              <a:rPr lang="en-GB" sz="2000" b="1" dirty="0"/>
              <a:t>Diffusion</a:t>
            </a:r>
            <a:r>
              <a:rPr lang="en-GB" sz="2000" dirty="0"/>
              <a:t>: innovation communicated among members of a social system, over time (Roger, 1995).</a:t>
            </a:r>
          </a:p>
          <a:p>
            <a:pPr algn="just"/>
            <a:r>
              <a:rPr lang="en-GB" sz="2000" b="1" dirty="0"/>
              <a:t>Infusion</a:t>
            </a:r>
            <a:r>
              <a:rPr lang="en-GB" sz="2000" dirty="0"/>
              <a:t>: embedding innovation within an organisation to its fullest potential (</a:t>
            </a:r>
            <a:r>
              <a:rPr lang="en-GB" sz="2000" dirty="0" err="1"/>
              <a:t>Zmud</a:t>
            </a:r>
            <a:r>
              <a:rPr lang="en-GB" sz="2000" dirty="0"/>
              <a:t> &amp; Apple, 1992).</a:t>
            </a:r>
          </a:p>
          <a:p>
            <a:r>
              <a:rPr lang="en-GB" sz="2000" b="1" dirty="0"/>
              <a:t>Data visualisation</a:t>
            </a:r>
            <a:r>
              <a:rPr lang="en-GB" sz="2000" dirty="0"/>
              <a:t>: information in graphical form</a:t>
            </a:r>
          </a:p>
          <a:p>
            <a:r>
              <a:rPr lang="en-GB" sz="2000" b="1" dirty="0"/>
              <a:t>BI solutions</a:t>
            </a:r>
            <a:r>
              <a:rPr lang="en-GB" sz="2000" dirty="0"/>
              <a:t>: </a:t>
            </a:r>
          </a:p>
          <a:p>
            <a:endParaRPr lang="en-ZA" sz="1050" dirty="0"/>
          </a:p>
        </p:txBody>
      </p:sp>
    </p:spTree>
    <p:extLst>
      <p:ext uri="{BB962C8B-B14F-4D97-AF65-F5344CB8AC3E}">
        <p14:creationId xmlns:p14="http://schemas.microsoft.com/office/powerpoint/2010/main" val="26611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06A08-2E04-1894-B422-453E9854519D}"/>
              </a:ext>
            </a:extLst>
          </p:cNvPr>
          <p:cNvSpPr>
            <a:spLocks noGrp="1"/>
          </p:cNvSpPr>
          <p:nvPr>
            <p:ph type="title"/>
          </p:nvPr>
        </p:nvSpPr>
        <p:spPr>
          <a:xfrm>
            <a:off x="4654296" y="329184"/>
            <a:ext cx="6894576" cy="1783080"/>
          </a:xfrm>
        </p:spPr>
        <p:txBody>
          <a:bodyPr anchor="b">
            <a:normAutofit/>
          </a:bodyPr>
          <a:lstStyle/>
          <a:p>
            <a:r>
              <a:rPr lang="en-GB" sz="5400"/>
              <a:t>Introduction</a:t>
            </a:r>
            <a:endParaRPr lang="en-ZA" sz="5400"/>
          </a:p>
        </p:txBody>
      </p:sp>
      <p:pic>
        <p:nvPicPr>
          <p:cNvPr id="5" name="Picture 4" descr="Digital financial graphs in 3D">
            <a:extLst>
              <a:ext uri="{FF2B5EF4-FFF2-40B4-BE49-F238E27FC236}">
                <a16:creationId xmlns:a16="http://schemas.microsoft.com/office/drawing/2014/main" id="{84F2BC7B-D165-959B-4E3B-24CFA161DAC1}"/>
              </a:ext>
            </a:extLst>
          </p:cNvPr>
          <p:cNvPicPr>
            <a:picLocks noChangeAspect="1"/>
          </p:cNvPicPr>
          <p:nvPr/>
        </p:nvPicPr>
        <p:blipFill rotWithShape="1">
          <a:blip r:embed="rId2"/>
          <a:srcRect l="39826" r="14229"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5D4121-1E84-E5E5-99AD-9A3CD07C1610}"/>
              </a:ext>
            </a:extLst>
          </p:cNvPr>
          <p:cNvSpPr>
            <a:spLocks noGrp="1"/>
          </p:cNvSpPr>
          <p:nvPr>
            <p:ph idx="1"/>
          </p:nvPr>
        </p:nvSpPr>
        <p:spPr>
          <a:xfrm>
            <a:off x="4654296" y="2706624"/>
            <a:ext cx="6894576" cy="3483864"/>
          </a:xfrm>
        </p:spPr>
        <p:txBody>
          <a:bodyPr>
            <a:normAutofit/>
          </a:bodyPr>
          <a:lstStyle/>
          <a:p>
            <a:r>
              <a:rPr lang="en-GB" sz="2200" dirty="0"/>
              <a:t>Public and private organisations use IS for daily activities.</a:t>
            </a:r>
          </a:p>
          <a:p>
            <a:r>
              <a:rPr lang="en-GB" sz="2200" dirty="0"/>
              <a:t>More capital is invested in technology innovations that generate data. </a:t>
            </a:r>
          </a:p>
          <a:p>
            <a:r>
              <a:rPr lang="en-GB" sz="2200" dirty="0"/>
              <a:t>Data is the new currency in the digital world.</a:t>
            </a:r>
          </a:p>
          <a:p>
            <a:r>
              <a:rPr lang="en-GB" sz="2200" dirty="0"/>
              <a:t>Business Intelligence Solutions leverage the use of data to create valuable information.</a:t>
            </a:r>
          </a:p>
          <a:p>
            <a:r>
              <a:rPr lang="en-GB" sz="2200" dirty="0"/>
              <a:t>Identify factors affecting BIS adoption in SA public sector.</a:t>
            </a:r>
          </a:p>
          <a:p>
            <a:r>
              <a:rPr lang="en-GB" sz="2200" dirty="0"/>
              <a:t>Applicable across other sectors.</a:t>
            </a:r>
          </a:p>
          <a:p>
            <a:endParaRPr lang="en-ZA" sz="2200" dirty="0"/>
          </a:p>
        </p:txBody>
      </p:sp>
    </p:spTree>
    <p:extLst>
      <p:ext uri="{BB962C8B-B14F-4D97-AF65-F5344CB8AC3E}">
        <p14:creationId xmlns:p14="http://schemas.microsoft.com/office/powerpoint/2010/main" val="205588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AACE9-925B-072A-8D18-B4FFECDD705F}"/>
              </a:ext>
            </a:extLst>
          </p:cNvPr>
          <p:cNvSpPr>
            <a:spLocks noGrp="1"/>
          </p:cNvSpPr>
          <p:nvPr>
            <p:ph type="title"/>
          </p:nvPr>
        </p:nvSpPr>
        <p:spPr>
          <a:xfrm>
            <a:off x="4654296" y="329184"/>
            <a:ext cx="6894576" cy="1783080"/>
          </a:xfrm>
        </p:spPr>
        <p:txBody>
          <a:bodyPr anchor="b">
            <a:normAutofit/>
          </a:bodyPr>
          <a:lstStyle/>
          <a:p>
            <a:r>
              <a:rPr lang="en-GB" sz="5400"/>
              <a:t>Research problem</a:t>
            </a:r>
            <a:endParaRPr lang="en-ZA" sz="5400"/>
          </a:p>
        </p:txBody>
      </p:sp>
      <p:pic>
        <p:nvPicPr>
          <p:cNvPr id="5" name="Picture 4" descr="Molecular structure and periodic table on a desk">
            <a:extLst>
              <a:ext uri="{FF2B5EF4-FFF2-40B4-BE49-F238E27FC236}">
                <a16:creationId xmlns:a16="http://schemas.microsoft.com/office/drawing/2014/main" id="{CEBAAD0E-D4A7-C121-164F-C26DD29AD944}"/>
              </a:ext>
            </a:extLst>
          </p:cNvPr>
          <p:cNvPicPr>
            <a:picLocks noChangeAspect="1"/>
          </p:cNvPicPr>
          <p:nvPr/>
        </p:nvPicPr>
        <p:blipFill rotWithShape="1">
          <a:blip r:embed="rId2"/>
          <a:srcRect l="13520" r="4703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7E4DAC-C13E-DF27-B19D-86668EAA5B28}"/>
              </a:ext>
            </a:extLst>
          </p:cNvPr>
          <p:cNvSpPr>
            <a:spLocks noGrp="1"/>
          </p:cNvSpPr>
          <p:nvPr>
            <p:ph idx="1"/>
          </p:nvPr>
        </p:nvSpPr>
        <p:spPr>
          <a:xfrm>
            <a:off x="4654296" y="2706624"/>
            <a:ext cx="6894576" cy="3822192"/>
          </a:xfrm>
        </p:spPr>
        <p:txBody>
          <a:bodyPr>
            <a:normAutofit lnSpcReduction="10000"/>
          </a:bodyPr>
          <a:lstStyle/>
          <a:p>
            <a:pPr algn="just"/>
            <a:r>
              <a:rPr lang="en-GB" dirty="0"/>
              <a:t>Decision processes are enabled and enhanced by BIS </a:t>
            </a:r>
            <a:r>
              <a:rPr lang="en-ZA" sz="2400" dirty="0">
                <a:effectLst/>
                <a:ea typeface="Calibri" panose="020F0502020204030204" pitchFamily="34" charset="0"/>
              </a:rPr>
              <a:t>(</a:t>
            </a:r>
            <a:r>
              <a:rPr lang="en-ZA" sz="2400" dirty="0" err="1">
                <a:effectLst/>
                <a:ea typeface="Calibri" panose="020F0502020204030204" pitchFamily="34" charset="0"/>
              </a:rPr>
              <a:t>Popovič</a:t>
            </a:r>
            <a:r>
              <a:rPr lang="en-ZA" sz="2400" dirty="0">
                <a:effectLst/>
                <a:ea typeface="Calibri" panose="020F0502020204030204" pitchFamily="34" charset="0"/>
              </a:rPr>
              <a:t>, Hackney, </a:t>
            </a:r>
            <a:r>
              <a:rPr lang="en-ZA" sz="2400" dirty="0" err="1">
                <a:effectLst/>
                <a:ea typeface="Calibri" panose="020F0502020204030204" pitchFamily="34" charset="0"/>
              </a:rPr>
              <a:t>Simões</a:t>
            </a:r>
            <a:r>
              <a:rPr lang="en-ZA" sz="2400" dirty="0">
                <a:effectLst/>
                <a:ea typeface="Calibri" panose="020F0502020204030204" pitchFamily="34" charset="0"/>
              </a:rPr>
              <a:t> Coelho and </a:t>
            </a:r>
            <a:r>
              <a:rPr lang="en-ZA" sz="2400" dirty="0" err="1">
                <a:effectLst/>
                <a:ea typeface="Calibri" panose="020F0502020204030204" pitchFamily="34" charset="0"/>
              </a:rPr>
              <a:t>Jaklič</a:t>
            </a:r>
            <a:r>
              <a:rPr lang="en-ZA" sz="2400" dirty="0">
                <a:effectLst/>
                <a:ea typeface="Calibri" panose="020F0502020204030204" pitchFamily="34" charset="0"/>
              </a:rPr>
              <a:t>, 2012).</a:t>
            </a:r>
            <a:endParaRPr lang="en-GB" sz="2400" dirty="0"/>
          </a:p>
          <a:p>
            <a:pPr algn="just"/>
            <a:r>
              <a:rPr lang="en-GB" dirty="0"/>
              <a:t>Expected BIS benefits when adopted at individual and organisational level </a:t>
            </a:r>
            <a:r>
              <a:rPr lang="en-ZA" sz="2400" dirty="0">
                <a:effectLst/>
                <a:latin typeface="Calibri" panose="020F0502020204030204" pitchFamily="34" charset="0"/>
                <a:ea typeface="Calibri" panose="020F0502020204030204" pitchFamily="34" charset="0"/>
              </a:rPr>
              <a:t>(</a:t>
            </a:r>
            <a:r>
              <a:rPr lang="en-ZA" sz="2400" dirty="0" err="1">
                <a:effectLst/>
                <a:latin typeface="Calibri" panose="020F0502020204030204" pitchFamily="34" charset="0"/>
                <a:ea typeface="Calibri" panose="020F0502020204030204" pitchFamily="34" charset="0"/>
              </a:rPr>
              <a:t>Grubljesic</a:t>
            </a:r>
            <a:r>
              <a:rPr lang="en-ZA" sz="2400" dirty="0">
                <a:effectLst/>
                <a:latin typeface="Calibri" panose="020F0502020204030204" pitchFamily="34" charset="0"/>
                <a:ea typeface="Calibri" panose="020F0502020204030204" pitchFamily="34" charset="0"/>
              </a:rPr>
              <a:t> and </a:t>
            </a:r>
            <a:r>
              <a:rPr lang="en-ZA" sz="2400" dirty="0" err="1">
                <a:effectLst/>
                <a:latin typeface="Calibri" panose="020F0502020204030204" pitchFamily="34" charset="0"/>
                <a:ea typeface="Calibri" panose="020F0502020204030204" pitchFamily="34" charset="0"/>
              </a:rPr>
              <a:t>Jaklic</a:t>
            </a:r>
            <a:r>
              <a:rPr lang="en-ZA" sz="2400" dirty="0">
                <a:latin typeface="Calibri" panose="020F0502020204030204" pitchFamily="34" charset="0"/>
                <a:ea typeface="Calibri" panose="020F0502020204030204" pitchFamily="34" charset="0"/>
              </a:rPr>
              <a:t>, </a:t>
            </a:r>
            <a:r>
              <a:rPr lang="en-ZA" sz="2400" dirty="0">
                <a:effectLst/>
                <a:latin typeface="Calibri" panose="020F0502020204030204" pitchFamily="34" charset="0"/>
                <a:ea typeface="Calibri" panose="020F0502020204030204" pitchFamily="34" charset="0"/>
              </a:rPr>
              <a:t>2015).</a:t>
            </a:r>
            <a:endParaRPr lang="en-GB" sz="2400" dirty="0"/>
          </a:p>
          <a:p>
            <a:pPr algn="just"/>
            <a:r>
              <a:rPr lang="en-ZA" dirty="0"/>
              <a:t>BIS implementations fail when not fully accepted and adopted </a:t>
            </a:r>
            <a:r>
              <a:rPr lang="en-ZA" sz="2400" dirty="0"/>
              <a:t>(</a:t>
            </a:r>
            <a:r>
              <a:rPr lang="en-ZA" sz="2400" dirty="0" err="1"/>
              <a:t>Olszak</a:t>
            </a:r>
            <a:r>
              <a:rPr lang="en-ZA" sz="2400" dirty="0"/>
              <a:t>, 2016).</a:t>
            </a:r>
            <a:endParaRPr lang="en-ZA" dirty="0"/>
          </a:p>
          <a:p>
            <a:pPr marL="0" indent="0" algn="just">
              <a:buNone/>
            </a:pPr>
            <a:r>
              <a:rPr lang="en-ZA" dirty="0"/>
              <a:t>The study explored factors that influence BIS adoption.</a:t>
            </a:r>
          </a:p>
        </p:txBody>
      </p:sp>
    </p:spTree>
    <p:extLst>
      <p:ext uri="{BB962C8B-B14F-4D97-AF65-F5344CB8AC3E}">
        <p14:creationId xmlns:p14="http://schemas.microsoft.com/office/powerpoint/2010/main" val="294384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40C65-E1DE-7AEB-65FA-55778317B954}"/>
              </a:ext>
            </a:extLst>
          </p:cNvPr>
          <p:cNvSpPr>
            <a:spLocks noGrp="1"/>
          </p:cNvSpPr>
          <p:nvPr>
            <p:ph type="title"/>
          </p:nvPr>
        </p:nvSpPr>
        <p:spPr>
          <a:xfrm>
            <a:off x="5297762" y="329184"/>
            <a:ext cx="6251110" cy="1783080"/>
          </a:xfrm>
        </p:spPr>
        <p:txBody>
          <a:bodyPr anchor="b">
            <a:normAutofit/>
          </a:bodyPr>
          <a:lstStyle/>
          <a:p>
            <a:r>
              <a:rPr lang="en-GB" sz="5400" dirty="0"/>
              <a:t>Methodology</a:t>
            </a:r>
            <a:endParaRPr lang="en-ZA" sz="5400" dirty="0"/>
          </a:p>
        </p:txBody>
      </p:sp>
      <p:pic>
        <p:nvPicPr>
          <p:cNvPr id="5" name="Picture 4" descr="Abstract blurred public library with bookshelves">
            <a:extLst>
              <a:ext uri="{FF2B5EF4-FFF2-40B4-BE49-F238E27FC236}">
                <a16:creationId xmlns:a16="http://schemas.microsoft.com/office/drawing/2014/main" id="{DBF799B4-D7B5-AB50-A55B-11B7A80E0E08}"/>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B89D6C-6091-8502-28BC-952E056A3306}"/>
              </a:ext>
            </a:extLst>
          </p:cNvPr>
          <p:cNvSpPr>
            <a:spLocks noGrp="1"/>
          </p:cNvSpPr>
          <p:nvPr>
            <p:ph idx="1"/>
          </p:nvPr>
        </p:nvSpPr>
        <p:spPr>
          <a:xfrm>
            <a:off x="5297762" y="2706624"/>
            <a:ext cx="6453080" cy="3822192"/>
          </a:xfrm>
        </p:spPr>
        <p:txBody>
          <a:bodyPr>
            <a:normAutofit/>
          </a:bodyPr>
          <a:lstStyle/>
          <a:p>
            <a:pPr algn="just"/>
            <a:r>
              <a:rPr lang="en-GB" dirty="0"/>
              <a:t>Interpretivism research paradigm. </a:t>
            </a:r>
          </a:p>
          <a:p>
            <a:pPr algn="just"/>
            <a:r>
              <a:rPr lang="en-GB" dirty="0"/>
              <a:t>Exploratory and explanatory Case Study.</a:t>
            </a:r>
          </a:p>
          <a:p>
            <a:pPr algn="just"/>
            <a:r>
              <a:rPr lang="en-GB" dirty="0"/>
              <a:t>Cross-sectional: data collected at a single point in time.</a:t>
            </a:r>
          </a:p>
          <a:p>
            <a:pPr marL="0" indent="0" algn="just">
              <a:buNone/>
            </a:pPr>
            <a:r>
              <a:rPr lang="en-GB" dirty="0"/>
              <a:t>Versatile, relies on direct observations &amp; interviews with those involved.</a:t>
            </a:r>
          </a:p>
          <a:p>
            <a:pPr marL="0" indent="0" algn="just">
              <a:buNone/>
            </a:pPr>
            <a:r>
              <a:rPr lang="en-GB" dirty="0"/>
              <a:t>To learn about the past and present of a phenomenon (Yin, 2018).</a:t>
            </a:r>
          </a:p>
        </p:txBody>
      </p:sp>
    </p:spTree>
    <p:extLst>
      <p:ext uri="{BB962C8B-B14F-4D97-AF65-F5344CB8AC3E}">
        <p14:creationId xmlns:p14="http://schemas.microsoft.com/office/powerpoint/2010/main" val="58905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536CB-E355-0F17-49CF-28BD9F45BA69}"/>
              </a:ext>
            </a:extLst>
          </p:cNvPr>
          <p:cNvSpPr>
            <a:spLocks noGrp="1"/>
          </p:cNvSpPr>
          <p:nvPr>
            <p:ph type="title"/>
          </p:nvPr>
        </p:nvSpPr>
        <p:spPr>
          <a:xfrm>
            <a:off x="630936" y="639520"/>
            <a:ext cx="3429000" cy="1719072"/>
          </a:xfrm>
        </p:spPr>
        <p:txBody>
          <a:bodyPr anchor="b">
            <a:normAutofit/>
          </a:bodyPr>
          <a:lstStyle/>
          <a:p>
            <a:r>
              <a:rPr lang="en-GB" sz="5400"/>
              <a:t>Framework</a:t>
            </a:r>
            <a:endParaRPr lang="en-ZA" sz="5400"/>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337CBD-0F53-D0D0-9B79-F750FD2E06F2}"/>
              </a:ext>
            </a:extLst>
          </p:cNvPr>
          <p:cNvSpPr>
            <a:spLocks noGrp="1"/>
          </p:cNvSpPr>
          <p:nvPr>
            <p:ph idx="1"/>
          </p:nvPr>
        </p:nvSpPr>
        <p:spPr>
          <a:xfrm>
            <a:off x="630936" y="2807208"/>
            <a:ext cx="3429000" cy="3410712"/>
          </a:xfrm>
        </p:spPr>
        <p:txBody>
          <a:bodyPr anchor="t">
            <a:normAutofit/>
          </a:bodyPr>
          <a:lstStyle/>
          <a:p>
            <a:r>
              <a:rPr lang="en-GB" sz="2200"/>
              <a:t>Technology-Organisation-Environment by Tomatzky and Fleischer (1990)</a:t>
            </a:r>
          </a:p>
          <a:p>
            <a:endParaRPr lang="en-ZA" sz="2200"/>
          </a:p>
        </p:txBody>
      </p:sp>
      <p:pic>
        <p:nvPicPr>
          <p:cNvPr id="13" name="Picture 12">
            <a:extLst>
              <a:ext uri="{FF2B5EF4-FFF2-40B4-BE49-F238E27FC236}">
                <a16:creationId xmlns:a16="http://schemas.microsoft.com/office/drawing/2014/main" id="{F7DAD8BB-02AE-1B02-3796-C7AA48F05932}"/>
              </a:ext>
            </a:extLst>
          </p:cNvPr>
          <p:cNvPicPr>
            <a:picLocks noChangeAspect="1"/>
          </p:cNvPicPr>
          <p:nvPr/>
        </p:nvPicPr>
        <p:blipFill>
          <a:blip r:embed="rId2"/>
          <a:stretch>
            <a:fillRect/>
          </a:stretch>
        </p:blipFill>
        <p:spPr>
          <a:xfrm>
            <a:off x="4654295" y="1271587"/>
            <a:ext cx="7460291" cy="4662681"/>
          </a:xfrm>
          <a:prstGeom prst="rect">
            <a:avLst/>
          </a:prstGeom>
        </p:spPr>
      </p:pic>
    </p:spTree>
    <p:extLst>
      <p:ext uri="{BB962C8B-B14F-4D97-AF65-F5344CB8AC3E}">
        <p14:creationId xmlns:p14="http://schemas.microsoft.com/office/powerpoint/2010/main" val="249847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017EF-81E4-CA29-66E1-2A71B71E72E4}"/>
              </a:ext>
            </a:extLst>
          </p:cNvPr>
          <p:cNvSpPr>
            <a:spLocks noGrp="1"/>
          </p:cNvSpPr>
          <p:nvPr>
            <p:ph type="title"/>
          </p:nvPr>
        </p:nvSpPr>
        <p:spPr>
          <a:xfrm>
            <a:off x="633984" y="573645"/>
            <a:ext cx="4818888" cy="1481328"/>
          </a:xfrm>
        </p:spPr>
        <p:txBody>
          <a:bodyPr anchor="b">
            <a:normAutofit/>
          </a:bodyPr>
          <a:lstStyle/>
          <a:p>
            <a:r>
              <a:rPr lang="en-GB" sz="5000" dirty="0"/>
              <a:t>Sampling and analysis</a:t>
            </a:r>
            <a:endParaRPr lang="en-ZA" sz="5000" dirty="0"/>
          </a:p>
        </p:txBody>
      </p:sp>
      <p:sp>
        <p:nvSpPr>
          <p:cNvPr id="1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FB85B0-D9E6-02CA-E500-9C3801069D6D}"/>
              </a:ext>
            </a:extLst>
          </p:cNvPr>
          <p:cNvSpPr>
            <a:spLocks noGrp="1"/>
          </p:cNvSpPr>
          <p:nvPr>
            <p:ph idx="1"/>
          </p:nvPr>
        </p:nvSpPr>
        <p:spPr>
          <a:xfrm>
            <a:off x="521953" y="2484463"/>
            <a:ext cx="6038541" cy="4077476"/>
          </a:xfrm>
        </p:spPr>
        <p:txBody>
          <a:bodyPr anchor="t">
            <a:normAutofit fontScale="92500"/>
          </a:bodyPr>
          <a:lstStyle/>
          <a:p>
            <a:r>
              <a:rPr lang="en-GB" sz="2000" dirty="0"/>
              <a:t>50% senior managers adopted, another not adopted.</a:t>
            </a:r>
          </a:p>
          <a:p>
            <a:r>
              <a:rPr lang="en-GB" sz="2000" dirty="0"/>
              <a:t>Deductive method followed the conceptual framework.</a:t>
            </a:r>
          </a:p>
          <a:p>
            <a:r>
              <a:rPr lang="en-GB" sz="2000" dirty="0"/>
              <a:t>A priori themes</a:t>
            </a:r>
          </a:p>
          <a:p>
            <a:pPr lvl="1"/>
            <a:r>
              <a:rPr lang="en-GB" sz="2000" b="1" dirty="0"/>
              <a:t>Technology category</a:t>
            </a:r>
          </a:p>
          <a:p>
            <a:pPr lvl="2">
              <a:buFont typeface="Wingdings" panose="05000000000000000000" pitchFamily="2" charset="2"/>
              <a:buChar char="ü"/>
            </a:pPr>
            <a:r>
              <a:rPr lang="en-GB" dirty="0"/>
              <a:t>Expected benefits</a:t>
            </a:r>
          </a:p>
          <a:p>
            <a:pPr lvl="2">
              <a:buFont typeface="Wingdings" panose="05000000000000000000" pitchFamily="2" charset="2"/>
              <a:buChar char="ü"/>
            </a:pPr>
            <a:r>
              <a:rPr lang="en-GB" dirty="0"/>
              <a:t>Compatibility</a:t>
            </a:r>
          </a:p>
          <a:p>
            <a:pPr lvl="1"/>
            <a:r>
              <a:rPr lang="en-GB" sz="2000" b="1" dirty="0"/>
              <a:t>Organisation category</a:t>
            </a:r>
          </a:p>
          <a:p>
            <a:pPr lvl="2">
              <a:buFont typeface="Wingdings" panose="05000000000000000000" pitchFamily="2" charset="2"/>
              <a:buChar char="ü"/>
            </a:pPr>
            <a:r>
              <a:rPr lang="en-GB" dirty="0"/>
              <a:t>Organisation size</a:t>
            </a:r>
          </a:p>
          <a:p>
            <a:pPr lvl="2">
              <a:buFont typeface="Wingdings" panose="05000000000000000000" pitchFamily="2" charset="2"/>
              <a:buChar char="ü"/>
            </a:pPr>
            <a:r>
              <a:rPr lang="en-GB" dirty="0"/>
              <a:t>Available financial resources</a:t>
            </a:r>
          </a:p>
          <a:p>
            <a:pPr lvl="1"/>
            <a:r>
              <a:rPr lang="en-GB" sz="2000" b="1" dirty="0"/>
              <a:t>Environment category</a:t>
            </a:r>
          </a:p>
          <a:p>
            <a:pPr lvl="2">
              <a:buFont typeface="Wingdings" panose="05000000000000000000" pitchFamily="2" charset="2"/>
              <a:buChar char="ü"/>
            </a:pPr>
            <a:r>
              <a:rPr lang="en-GB" dirty="0"/>
              <a:t>Competitors</a:t>
            </a:r>
          </a:p>
          <a:p>
            <a:pPr lvl="2">
              <a:buFont typeface="Wingdings" panose="05000000000000000000" pitchFamily="2" charset="2"/>
              <a:buChar char="ü"/>
            </a:pPr>
            <a:r>
              <a:rPr lang="en-GB" dirty="0"/>
              <a:t>Service provider support</a:t>
            </a:r>
            <a:endParaRPr lang="en-ZA" dirty="0"/>
          </a:p>
        </p:txBody>
      </p:sp>
      <p:pic>
        <p:nvPicPr>
          <p:cNvPr id="5" name="Picture 4" descr="Desk with stethoscope and computer keyboard">
            <a:extLst>
              <a:ext uri="{FF2B5EF4-FFF2-40B4-BE49-F238E27FC236}">
                <a16:creationId xmlns:a16="http://schemas.microsoft.com/office/drawing/2014/main" id="{D8ACE0EB-E2DF-A5FD-5684-520F85258CFA}"/>
              </a:ext>
            </a:extLst>
          </p:cNvPr>
          <p:cNvPicPr>
            <a:picLocks noChangeAspect="1"/>
          </p:cNvPicPr>
          <p:nvPr/>
        </p:nvPicPr>
        <p:blipFill rotWithShape="1">
          <a:blip r:embed="rId2"/>
          <a:srcRect l="33048" r="-1" b="-1"/>
          <a:stretch/>
        </p:blipFill>
        <p:spPr>
          <a:xfrm>
            <a:off x="7082447" y="1142133"/>
            <a:ext cx="4587600" cy="4573734"/>
          </a:xfrm>
          <a:prstGeom prst="rect">
            <a:avLst/>
          </a:prstGeom>
        </p:spPr>
      </p:pic>
    </p:spTree>
    <p:extLst>
      <p:ext uri="{BB962C8B-B14F-4D97-AF65-F5344CB8AC3E}">
        <p14:creationId xmlns:p14="http://schemas.microsoft.com/office/powerpoint/2010/main" val="40143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B8D16-4077-0B1D-FBD5-E85B03C485EA}"/>
              </a:ext>
            </a:extLst>
          </p:cNvPr>
          <p:cNvSpPr>
            <a:spLocks noGrp="1"/>
          </p:cNvSpPr>
          <p:nvPr>
            <p:ph type="title"/>
          </p:nvPr>
        </p:nvSpPr>
        <p:spPr>
          <a:xfrm>
            <a:off x="630936" y="502920"/>
            <a:ext cx="3419856" cy="1463040"/>
          </a:xfrm>
        </p:spPr>
        <p:txBody>
          <a:bodyPr anchor="ctr">
            <a:normAutofit/>
          </a:bodyPr>
          <a:lstStyle/>
          <a:p>
            <a:r>
              <a:rPr lang="en-GB" sz="4800"/>
              <a:t>Key findings</a:t>
            </a:r>
            <a:endParaRPr lang="en-ZA" sz="4800"/>
          </a:p>
        </p:txBody>
      </p:sp>
      <p:sp>
        <p:nvSpPr>
          <p:cNvPr id="3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C9F985-8931-802F-6266-9E805F97C3E6}"/>
              </a:ext>
            </a:extLst>
          </p:cNvPr>
          <p:cNvSpPr>
            <a:spLocks noGrp="1"/>
          </p:cNvSpPr>
          <p:nvPr>
            <p:ph idx="1"/>
          </p:nvPr>
        </p:nvSpPr>
        <p:spPr>
          <a:xfrm>
            <a:off x="4654295" y="502920"/>
            <a:ext cx="6894576" cy="1463040"/>
          </a:xfrm>
        </p:spPr>
        <p:txBody>
          <a:bodyPr anchor="ctr">
            <a:normAutofit/>
          </a:bodyPr>
          <a:lstStyle/>
          <a:p>
            <a:r>
              <a:rPr lang="en-GB" sz="2200" b="1" dirty="0"/>
              <a:t>Technological Context</a:t>
            </a:r>
          </a:p>
          <a:p>
            <a:endParaRPr lang="en-ZA" sz="2200" dirty="0"/>
          </a:p>
        </p:txBody>
      </p:sp>
      <p:pic>
        <p:nvPicPr>
          <p:cNvPr id="25" name="Picture 24">
            <a:extLst>
              <a:ext uri="{FF2B5EF4-FFF2-40B4-BE49-F238E27FC236}">
                <a16:creationId xmlns:a16="http://schemas.microsoft.com/office/drawing/2014/main" id="{914B81F4-FE22-437D-5D3B-93E592E02F84}"/>
              </a:ext>
            </a:extLst>
          </p:cNvPr>
          <p:cNvPicPr>
            <a:picLocks noChangeAspect="1"/>
          </p:cNvPicPr>
          <p:nvPr/>
        </p:nvPicPr>
        <p:blipFill>
          <a:blip r:embed="rId2"/>
          <a:stretch>
            <a:fillRect/>
          </a:stretch>
        </p:blipFill>
        <p:spPr>
          <a:xfrm>
            <a:off x="947889" y="2313992"/>
            <a:ext cx="10284029" cy="4041088"/>
          </a:xfrm>
          <a:prstGeom prst="rect">
            <a:avLst/>
          </a:prstGeom>
        </p:spPr>
      </p:pic>
    </p:spTree>
    <p:extLst>
      <p:ext uri="{BB962C8B-B14F-4D97-AF65-F5344CB8AC3E}">
        <p14:creationId xmlns:p14="http://schemas.microsoft.com/office/powerpoint/2010/main" val="171174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464</Words>
  <Application>Microsoft Office PowerPoint</Application>
  <PresentationFormat>Widescreen</PresentationFormat>
  <Paragraphs>78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ElsevierGulliver</vt:lpstr>
      <vt:lpstr>Wingdings</vt:lpstr>
      <vt:lpstr>Office Theme</vt:lpstr>
      <vt:lpstr>Factors affecting the adoption of business intelligence solutions in a public sector organisation</vt:lpstr>
      <vt:lpstr>Outline</vt:lpstr>
      <vt:lpstr>Concepts</vt:lpstr>
      <vt:lpstr>Introduction</vt:lpstr>
      <vt:lpstr>Research problem</vt:lpstr>
      <vt:lpstr>Methodology</vt:lpstr>
      <vt:lpstr>Framework</vt:lpstr>
      <vt:lpstr>Sampling and analysis</vt:lpstr>
      <vt:lpstr>Key findings</vt:lpstr>
      <vt:lpstr>Key findings, cont.</vt:lpstr>
      <vt:lpstr>Key findings, cont.</vt:lpstr>
      <vt:lpstr>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the adoption of business intelligence solutions in a public sector organisation</dc:title>
  <dc:creator>Modiketse Tshehla</dc:creator>
  <cp:lastModifiedBy>Modiketse Tshehla</cp:lastModifiedBy>
  <cp:revision>14</cp:revision>
  <dcterms:created xsi:type="dcterms:W3CDTF">2024-03-01T18:13:18Z</dcterms:created>
  <dcterms:modified xsi:type="dcterms:W3CDTF">2024-03-04T03:47:34Z</dcterms:modified>
</cp:coreProperties>
</file>